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23" r:id="rId2"/>
    <p:sldId id="347" r:id="rId3"/>
    <p:sldId id="348" r:id="rId4"/>
    <p:sldId id="349" r:id="rId5"/>
    <p:sldId id="361" r:id="rId6"/>
    <p:sldId id="362" r:id="rId7"/>
    <p:sldId id="337" r:id="rId8"/>
    <p:sldId id="351" r:id="rId9"/>
    <p:sldId id="353" r:id="rId10"/>
    <p:sldId id="352" r:id="rId11"/>
    <p:sldId id="355" r:id="rId12"/>
    <p:sldId id="356" r:id="rId13"/>
    <p:sldId id="358" r:id="rId14"/>
    <p:sldId id="359" r:id="rId15"/>
    <p:sldId id="311" r:id="rId16"/>
    <p:sldId id="363" r:id="rId17"/>
    <p:sldId id="350" r:id="rId18"/>
    <p:sldId id="360" r:id="rId19"/>
    <p:sldId id="34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588" autoAdjust="0"/>
  </p:normalViewPr>
  <p:slideViewPr>
    <p:cSldViewPr snapToGrid="0">
      <p:cViewPr varScale="1">
        <p:scale>
          <a:sx n="50" d="100"/>
          <a:sy n="50" d="100"/>
        </p:scale>
        <p:origin x="1392" y="54"/>
      </p:cViewPr>
      <p:guideLst/>
    </p:cSldViewPr>
  </p:slideViewPr>
  <p:notesTextViewPr>
    <p:cViewPr>
      <p:scale>
        <a:sx n="1" d="1"/>
        <a:sy n="1" d="1"/>
      </p:scale>
      <p:origin x="0" y="-144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46E31-DAA7-491E-A024-1FE24C998560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B2FBE-C3CB-4F11-8D2B-B9A887EB87E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51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B2FBE-C3CB-4F11-8D2B-B9A887EB87E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6839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PT Ajinomoto Indonesia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memproduksi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bumbu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Perusahaan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pusat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Jepang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berkembang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sangat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indonesia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Akan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insiden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2000,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MUI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resmi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mengeluarkan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fatwa agar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mengkonsumsi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Ajinomoto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ditemukan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lemak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babi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terkandung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Pernyataan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sangat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mengagetkan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apalagi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indonesia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mayoritas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penduduknya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beragama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islam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Walaupun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sempat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pembantahan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Ajinomoto pun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akhirnya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menarik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puluhan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ribu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ton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produknya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terlanjur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beredar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pasaran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Penarikan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negeri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luar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negeri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Singapura. PT Ajinomoto Indonesia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sertifikat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halal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MUI,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sertifikat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berlaku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PT Ajinomoto Indonesia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pemeriksaan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MUI.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Ternyata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produksinya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Ajinomoto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bactosoytone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diekstrasi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daging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babi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menggantikan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polypeptone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biasa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diekstrasi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daging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sapi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Diungkapkan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olehnya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alasan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bactosoytone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ekonomis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Kendati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demikian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PT Ajinomoto Indonesia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tetap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membantah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mengatakan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memengaruhi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kehalalan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produknya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menurutnya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ekstrasi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daging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babi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hanyalah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medium dan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sebenarnya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berhubungan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akhir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----- Hal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ajinomoto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mencapai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keuntungan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bisnis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Meskipun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mengandung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babi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medium,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bagaimanapun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mengurangi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kehalalan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sendiri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Apalagi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Ajinomoto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sempat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menyangkal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ekstrak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babi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melanggar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poin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etika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bisnis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KEJUJURAN, KEADILAN, INTEGRITAS MORAL, dan PRINSIP SALING MENGUNTUNGKAN.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PT Ajinomoto Indonesia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melanggar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kejujuran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terbuka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bahan-bahan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bumbu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penyedap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PT Ajinomoto Indonesia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mengabaikan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memikirkan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jauh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dampak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disebabkan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halal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menganut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agama Islam. Lalu,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melanggar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moral,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macam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diupayakan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tetap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terjaga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terus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mempercayai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melanggar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saling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menguntungkan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memikirkan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keuntungan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dicapai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bahkan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berarti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merugikan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lain. Pada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akhirnya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memperoleh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keuntungan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Ajinomoto juga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melanggar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otonomi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mengikuti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pemeriksaan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MUI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rutin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---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bisnis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diharapkan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menerapkan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etika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membentuk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kokoh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saing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diperlukan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landasan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kokoh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kepercayaan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kasus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seharusnya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seharusnya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bersertifikat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halal,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sebaiknya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terbuka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memproduksi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tetap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pemeriksaan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MUI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rutin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tetap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menjaga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kepercayaan</a:t>
            </a:r>
            <a:r>
              <a:rPr lang="en-ID" sz="18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ID" sz="1800">
                <a:solidFill>
                  <a:srgbClr val="13131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B2FBE-C3CB-4F11-8D2B-B9A887EB87E6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690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155D-2075-A948-2ED2-8A2C941F0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1C158-1EB0-A070-08EF-F43BAC87F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2BC85-CCC4-B2A5-902D-82621140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368F6-7F5F-AC60-6166-4AB91AF9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43453-6B06-3AC4-4C46-C40FBCDC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4869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FFCC-0848-2836-D5B9-2A2908E9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45A94-C6E4-B4DB-314B-0DE8BBB99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D16F3-5103-C233-C60B-79F249BB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B220-AFF3-9451-CCD3-CF508E35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48D5F-4269-BC0A-A7E9-40A830D7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1755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2A9AA-EBEC-F9FF-CCE9-65A8795CC8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D64C2-E895-4A76-9B16-C2E9FDE95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43199-419B-3AEA-165B-FE476E80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CC05D-CA28-A090-972F-687AB86DA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454E-E0F8-9DAB-F90E-4FB78E66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52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336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881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291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051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DD61-2CCB-54DE-6084-6DEDE5AA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4C6A-8B8F-2D14-0DDE-F4ABA0BB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225F-E0FB-3CC1-DD73-4604F34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2348C-8304-8F20-7316-CFFFB876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64B-EB07-331D-54E4-F1584F7E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495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A3F8-5D71-CED4-98F7-97AECA7E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BBAD9-5135-D244-750F-EB76D021A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3125-BBA8-B762-BFE7-4C6E3055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DC31C-4349-F3DB-48CC-3D5BF459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3D474-15BF-B679-8FFE-F983F9CE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42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F72C-E32A-9151-1EA5-B34F27BA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73D15-FBE9-444E-126E-E6D5E0572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F848C-AF58-DC73-5645-584A23098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53746-CAAD-BACC-9EED-B1B8D998C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9A17A-6303-0241-A8CC-C43489B0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99F0B-D7BA-1910-921A-BA9EC5ED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154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3D6E-F26F-7A4A-097A-2BD79DC63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33F4D-EB89-F836-241B-2AA3ABD86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A7CB7-1F2E-DF1E-7130-AC01450F6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50BB7-81E5-2322-62CF-6FB68FE69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6C297-9A97-ECD3-64C0-4943B8535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5D933-0120-1A69-FF1D-3D2C85211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E4F6E-DEAB-FF90-1662-25238AA9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9AF1B-972E-0760-55E9-E548EC24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4557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DB64-661F-5589-A195-02745462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A1F947-4213-523D-35F8-EE6DD2EDD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4A673-EB0D-0E9B-3F9C-48D4E9B9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CB3BC-7DC4-BE57-FC32-AD118CE8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918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9A286-6B0D-8AB3-1BBA-7CA684A2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200DA-E348-E6CF-FCF4-E3BF2D8F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858A4-93B0-9503-F18C-4EEDD934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199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DB75-231A-1E83-3461-B49490A4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C577A-9E69-BF67-A696-6951CC785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A65B-CC20-7B13-D96C-9C7C24F3C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C9A58-11ED-B809-22EE-C5BD877F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313F6-27E3-DD09-759A-14685A37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80D5-CB55-4488-81BF-28AD1D58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428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5799-61F0-1368-1D68-C4B3B07F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A87BB0-9E97-DE44-F9A2-C3C76F6FD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8C1C4-83DA-3D3A-18EF-CAF350995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814F3-9542-7D7C-FF21-E5204535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1252A-3F9D-EDEB-71F8-E65C7082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0C489-971A-6390-7C4D-354709DE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757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B58F3-BB5E-8FEC-375A-341B1D41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D9B33-48F4-5A0F-B67E-E7DB391D8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D8DB3-943B-13B1-2500-B9AF6B766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53DF0-4FBB-489F-8C67-38CC506462D9}" type="datetimeFigureOut">
              <a:rPr lang="en-ID" smtClean="0"/>
              <a:t>19/03/2025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20B2F-5EEF-6559-1574-DDA6D914B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6BFA1-CC40-58F8-39A1-09261E0C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C5849-875D-41BC-BCD8-E323F9366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279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0A6F8A46-5F6B-48AE-8625-31018BB0E955}"/>
              </a:ext>
            </a:extLst>
          </p:cNvPr>
          <p:cNvSpPr/>
          <p:nvPr/>
        </p:nvSpPr>
        <p:spPr>
          <a:xfrm rot="5400000">
            <a:off x="1428748" y="-1428750"/>
            <a:ext cx="4200525" cy="7058026"/>
          </a:xfrm>
          <a:prstGeom prst="rtTriangle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9FDF17FB-2099-49CD-B357-A59D8F83C5CE}"/>
              </a:ext>
            </a:extLst>
          </p:cNvPr>
          <p:cNvSpPr/>
          <p:nvPr/>
        </p:nvSpPr>
        <p:spPr>
          <a:xfrm rot="16200000">
            <a:off x="6562724" y="1228725"/>
            <a:ext cx="4200525" cy="7058026"/>
          </a:xfrm>
          <a:prstGeom prst="rtTriangle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47DCCA-7072-9939-88EB-7A44A42E4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0" y="158935"/>
            <a:ext cx="4214594" cy="120258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5EE1DA-50AB-680F-3156-BE410EBCDB2E}"/>
              </a:ext>
            </a:extLst>
          </p:cNvPr>
          <p:cNvSpPr/>
          <p:nvPr/>
        </p:nvSpPr>
        <p:spPr>
          <a:xfrm>
            <a:off x="8761228" y="4853432"/>
            <a:ext cx="3214577" cy="10795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Etika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Kewirausahaan</a:t>
            </a:r>
            <a:endParaRPr lang="en-ID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BDB34-72D8-9EBF-4B39-8CA20E570A98}"/>
              </a:ext>
            </a:extLst>
          </p:cNvPr>
          <p:cNvSpPr txBox="1"/>
          <p:nvPr/>
        </p:nvSpPr>
        <p:spPr>
          <a:xfrm>
            <a:off x="9601642" y="5932968"/>
            <a:ext cx="1895254" cy="370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Teaching</a:t>
            </a: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FD3F9-5790-3221-D674-C0D353202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AFC5C6-226E-B4C7-2125-C8B2519030CE}"/>
              </a:ext>
            </a:extLst>
          </p:cNvPr>
          <p:cNvSpPr/>
          <p:nvPr/>
        </p:nvSpPr>
        <p:spPr>
          <a:xfrm>
            <a:off x="3574473" y="0"/>
            <a:ext cx="8617527" cy="6856661"/>
          </a:xfrm>
          <a:custGeom>
            <a:avLst/>
            <a:gdLst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0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09091 w 7259782"/>
              <a:gd name="connsiteY3" fmla="*/ 6838188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18327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586182 w 7259782"/>
              <a:gd name="connsiteY3" fmla="*/ 682895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1971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4742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798618 w 7259782"/>
              <a:gd name="connsiteY3" fmla="*/ 6856661 h 6856661"/>
              <a:gd name="connsiteX4" fmla="*/ 0 w 7259782"/>
              <a:gd name="connsiteY4" fmla="*/ 0 h 685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2" h="6856661">
                <a:moveTo>
                  <a:pt x="0" y="0"/>
                </a:moveTo>
                <a:lnTo>
                  <a:pt x="7259782" y="0"/>
                </a:lnTo>
                <a:lnTo>
                  <a:pt x="7259782" y="6856661"/>
                </a:lnTo>
                <a:lnTo>
                  <a:pt x="2798618" y="685666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01E1D-7D11-2630-7007-7AB7D368EBF5}"/>
              </a:ext>
            </a:extLst>
          </p:cNvPr>
          <p:cNvSpPr txBox="1"/>
          <p:nvPr/>
        </p:nvSpPr>
        <p:spPr>
          <a:xfrm>
            <a:off x="4608945" y="238001"/>
            <a:ext cx="75830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Perlindungan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endParaRPr lang="en-ID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1B221A-7125-EEF1-1C60-579727BCAFEC}"/>
              </a:ext>
            </a:extLst>
          </p:cNvPr>
          <p:cNvSpPr txBox="1"/>
          <p:nvPr/>
        </p:nvSpPr>
        <p:spPr>
          <a:xfrm>
            <a:off x="5640779" y="1300562"/>
            <a:ext cx="6222669" cy="276998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Pentingnya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melindungi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hak-hak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praktik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Undang-Undang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1999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Perlindungan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utama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benar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mekanisme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pengaduan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efektif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458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A148DD-1B91-945D-215A-DBDF5D640CD1}"/>
              </a:ext>
            </a:extLst>
          </p:cNvPr>
          <p:cNvSpPr txBox="1"/>
          <p:nvPr/>
        </p:nvSpPr>
        <p:spPr>
          <a:xfrm>
            <a:off x="4608945" y="238001"/>
            <a:ext cx="75830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YLKI (Yayasan Lembaga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Indonesia)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60098-AB19-D395-46CB-57A9C9A32662}"/>
              </a:ext>
            </a:extLst>
          </p:cNvPr>
          <p:cNvSpPr txBox="1"/>
          <p:nvPr/>
        </p:nvSpPr>
        <p:spPr>
          <a:xfrm>
            <a:off x="5963478" y="1615044"/>
            <a:ext cx="5769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YLKI (Yayasan Lembaga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Indonesia)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hubungan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erat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Etika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Kewirausahaan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terutama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perlindungan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916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7562C-3A3A-9241-332F-E871C67D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5695D-7EDB-486D-0662-24264E9F448D}"/>
              </a:ext>
            </a:extLst>
          </p:cNvPr>
          <p:cNvSpPr txBox="1"/>
          <p:nvPr/>
        </p:nvSpPr>
        <p:spPr>
          <a:xfrm>
            <a:off x="4608945" y="238001"/>
            <a:ext cx="75830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YLKI (Yayasan Lembaga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Indonesia)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C6CDE-4DBA-24E8-EED7-3B551BA0F1B7}"/>
              </a:ext>
            </a:extLst>
          </p:cNvPr>
          <p:cNvSpPr txBox="1"/>
          <p:nvPr/>
        </p:nvSpPr>
        <p:spPr>
          <a:xfrm>
            <a:off x="5753594" y="1418503"/>
            <a:ext cx="611579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v-SE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Peran YLKI dalam Perlindungan Konsumen</a:t>
            </a:r>
          </a:p>
          <a:p>
            <a:pPr algn="just"/>
            <a:endParaRPr lang="sv-SE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YLKI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bertugas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melindungi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hak-hak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pengawas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praktik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berperan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mematuhi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etika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perlindungan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394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A2543-792A-FC7F-79A2-E7CAD750A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EC4F6E-CF2E-D8F5-2752-B458D661F6A8}"/>
              </a:ext>
            </a:extLst>
          </p:cNvPr>
          <p:cNvSpPr/>
          <p:nvPr/>
        </p:nvSpPr>
        <p:spPr>
          <a:xfrm>
            <a:off x="0" y="0"/>
            <a:ext cx="12192000" cy="136207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2678E-D0CD-D0A1-D63D-F0BBCA3B1195}"/>
              </a:ext>
            </a:extLst>
          </p:cNvPr>
          <p:cNvSpPr txBox="1"/>
          <p:nvPr/>
        </p:nvSpPr>
        <p:spPr>
          <a:xfrm flipH="1">
            <a:off x="0" y="20791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Hubungan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YLKI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Etika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Kewirausahaan</a:t>
            </a:r>
            <a:endParaRPr lang="en-ID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37C65E-DFCD-49AC-442D-DA7FC2311669}"/>
              </a:ext>
            </a:extLst>
          </p:cNvPr>
          <p:cNvSpPr/>
          <p:nvPr/>
        </p:nvSpPr>
        <p:spPr>
          <a:xfrm>
            <a:off x="364177" y="1569989"/>
            <a:ext cx="11463645" cy="5187071"/>
          </a:xfrm>
          <a:prstGeom prst="roundRect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02158-963F-6354-1F5A-54C93D6FD328}"/>
              </a:ext>
            </a:extLst>
          </p:cNvPr>
          <p:cNvSpPr txBox="1"/>
          <p:nvPr/>
        </p:nvSpPr>
        <p:spPr>
          <a:xfrm>
            <a:off x="684807" y="1671217"/>
            <a:ext cx="1083425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Hubungan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YLKI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Etika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Kewirausahaan</a:t>
            </a:r>
            <a:endParaRPr lang="sv-SE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etika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menuntut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menjalankan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usahanya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jujur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bertanggung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jawab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adil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termasuk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kepentingan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YLKI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Menegakkan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Hak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YLKI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mematuhi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Undang-Undang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No. 8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1999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Perlindungan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mengatur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benar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adil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Mengawasi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Praktik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Etis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YLKI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memantau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melaporkan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praktik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melanggar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hukum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merugikan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berbahaya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pemasaran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menyesatkan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Sengketa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Jika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merasa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dirugikan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YLKI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memfasilitasi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penyelesaian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sengketa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adil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transparan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integritas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moral dan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tanggung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jawab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etika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Transparansi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Akuntabilitas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YLKI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jelas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akurat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sejalan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kejujuran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348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77423-805A-B6FD-4D64-1DAA5B772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CD2896-0E55-64D9-F876-4A83E4070562}"/>
              </a:ext>
            </a:extLst>
          </p:cNvPr>
          <p:cNvSpPr txBox="1"/>
          <p:nvPr/>
        </p:nvSpPr>
        <p:spPr>
          <a:xfrm>
            <a:off x="4608945" y="238001"/>
            <a:ext cx="75830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YLKI (Yayasan Lembaga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Indonesia)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177D9-E972-55B6-8E33-B220A5234F42}"/>
              </a:ext>
            </a:extLst>
          </p:cNvPr>
          <p:cNvSpPr txBox="1"/>
          <p:nvPr/>
        </p:nvSpPr>
        <p:spPr>
          <a:xfrm>
            <a:off x="5753594" y="1418503"/>
            <a:ext cx="611579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Konkrit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Kolaborasi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YLKI dan Etika </a:t>
            </a: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endParaRPr lang="en-ID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D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Kasus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Bahan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Berbahaya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YLKI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mengadvokasi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pelarangan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pengawet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pewarna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makanan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sintetik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berbahaya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memaksa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mengikuti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Peraturan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BPOM No. 11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2019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Bahan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Tambahan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Kampanye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Bertanggung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Jawab: YLKI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bekerja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pelaku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mengedukasi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inovasi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ramah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D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D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01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BA78A0-2AD0-4170-B866-58A684F85E3B}"/>
              </a:ext>
            </a:extLst>
          </p:cNvPr>
          <p:cNvSpPr/>
          <p:nvPr/>
        </p:nvSpPr>
        <p:spPr>
          <a:xfrm>
            <a:off x="0" y="0"/>
            <a:ext cx="12192000" cy="136207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12E2E-07D5-4D5C-81CE-9F8682B63004}"/>
              </a:ext>
            </a:extLst>
          </p:cNvPr>
          <p:cNvSpPr txBox="1"/>
          <p:nvPr/>
        </p:nvSpPr>
        <p:spPr>
          <a:xfrm flipH="1">
            <a:off x="0" y="20791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Peraturan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Undang-Undang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Etika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789EB4-B5C6-C467-098E-C4C69BBAB001}"/>
              </a:ext>
            </a:extLst>
          </p:cNvPr>
          <p:cNvSpPr/>
          <p:nvPr/>
        </p:nvSpPr>
        <p:spPr>
          <a:xfrm>
            <a:off x="364177" y="2149433"/>
            <a:ext cx="11463645" cy="3740727"/>
          </a:xfrm>
          <a:prstGeom prst="roundRect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73EF6-2C46-92DE-206F-05DF64D38930}"/>
              </a:ext>
            </a:extLst>
          </p:cNvPr>
          <p:cNvSpPr txBox="1"/>
          <p:nvPr/>
        </p:nvSpPr>
        <p:spPr>
          <a:xfrm>
            <a:off x="744186" y="2599560"/>
            <a:ext cx="107036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Undang-Undang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No. 40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2007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Perseroan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Terbatas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(Pasal 74: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Tanggung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Jawab Sosial dan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Peraturan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Otoritas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Jasa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Keuangan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(OJK) No. 51/POJK.03/2017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Penerapan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Keuangan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Berkelanjutan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Undang-Undang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No. 13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2003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Ketenagakerjaan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perlindungan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hak-hak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Undang-Undang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No. 32 </a:t>
            </a:r>
            <a:r>
              <a:rPr lang="en-ID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2009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Perlindungan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Pengelolaan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Hidup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196C78A5-D746-BF15-33F9-645EDE6052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18" y="333235"/>
            <a:ext cx="11007163" cy="61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BB65B-CE04-3841-602C-189AB2C74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EC05F4-033D-0221-6F23-FE3494256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fi-FI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Referensi</a:t>
            </a:r>
          </a:p>
        </p:txBody>
      </p:sp>
      <p:sp>
        <p:nvSpPr>
          <p:cNvPr id="23" name="Rectangle 130">
            <a:extLst>
              <a:ext uri="{FF2B5EF4-FFF2-40B4-BE49-F238E27FC236}">
                <a16:creationId xmlns:a16="http://schemas.microsoft.com/office/drawing/2014/main" id="{1A661598-960D-4720-1D50-63FEF7FBE282}"/>
              </a:ext>
            </a:extLst>
          </p:cNvPr>
          <p:cNvSpPr/>
          <p:nvPr/>
        </p:nvSpPr>
        <p:spPr>
          <a:xfrm>
            <a:off x="5283092" y="5258109"/>
            <a:ext cx="244706" cy="24581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3A085C00-F188-A437-16BC-30EC884E41A9}"/>
              </a:ext>
            </a:extLst>
          </p:cNvPr>
          <p:cNvSpPr/>
          <p:nvPr/>
        </p:nvSpPr>
        <p:spPr>
          <a:xfrm>
            <a:off x="7062092" y="5000064"/>
            <a:ext cx="258465" cy="25804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BE605734-27AC-F6DF-D040-268670F51156}"/>
              </a:ext>
            </a:extLst>
          </p:cNvPr>
          <p:cNvSpPr/>
          <p:nvPr/>
        </p:nvSpPr>
        <p:spPr>
          <a:xfrm>
            <a:off x="7296214" y="3262297"/>
            <a:ext cx="273993" cy="18007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 Same Side Corner Rectangle 36">
            <a:extLst>
              <a:ext uri="{FF2B5EF4-FFF2-40B4-BE49-F238E27FC236}">
                <a16:creationId xmlns:a16="http://schemas.microsoft.com/office/drawing/2014/main" id="{355FDE62-0248-A6F3-463A-444E21CF66DB}"/>
              </a:ext>
            </a:extLst>
          </p:cNvPr>
          <p:cNvSpPr>
            <a:spLocks noChangeAspect="1"/>
          </p:cNvSpPr>
          <p:nvPr/>
        </p:nvSpPr>
        <p:spPr>
          <a:xfrm>
            <a:off x="5533812" y="2351770"/>
            <a:ext cx="275302" cy="21765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398E4E22-762B-7455-2A22-007455437F38}"/>
              </a:ext>
            </a:extLst>
          </p:cNvPr>
          <p:cNvSpPr>
            <a:spLocks noChangeAspect="1"/>
          </p:cNvSpPr>
          <p:nvPr/>
        </p:nvSpPr>
        <p:spPr>
          <a:xfrm>
            <a:off x="4521008" y="3650337"/>
            <a:ext cx="265503" cy="2677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48361-647C-16B4-393F-E6D23F46809E}"/>
              </a:ext>
            </a:extLst>
          </p:cNvPr>
          <p:cNvSpPr txBox="1"/>
          <p:nvPr/>
        </p:nvSpPr>
        <p:spPr>
          <a:xfrm>
            <a:off x="795647" y="1723809"/>
            <a:ext cx="106640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Velasquez, M. G. (2012). </a:t>
            </a:r>
            <a:r>
              <a:rPr lang="en-ID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Ethics: Concepts and Cases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Pearson Education.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Beauchamp, T. L., &amp; Bowie, N. E. (2004). </a:t>
            </a:r>
            <a:r>
              <a:rPr lang="en-ID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Theory and Business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Pearson.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Suhendar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(2019). </a:t>
            </a:r>
            <a:r>
              <a:rPr lang="en-ID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Etika </a:t>
            </a:r>
            <a:r>
              <a:rPr lang="en-ID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Tanggung</a:t>
            </a:r>
            <a:r>
              <a:rPr lang="en-ID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Jawab Sosial Perusahaan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Jakarta: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Penerbit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Salemba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Empat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Undang-Undang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No. 40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2007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Perseroan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Terbatas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Peraturan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OJK No. 51/POJK.03/2017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Penerapan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Keuangan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Berkelanjutan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89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92A5B-BB01-84B3-D8F1-B75D1AE87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OBSERVASI UMKM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77A5A-DB5E-4198-BC3A-CBAEF0F9397E}"/>
              </a:ext>
            </a:extLst>
          </p:cNvPr>
          <p:cNvSpPr txBox="1"/>
          <p:nvPr/>
        </p:nvSpPr>
        <p:spPr>
          <a:xfrm>
            <a:off x="421131" y="1359177"/>
            <a:ext cx="567748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membentuk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silakan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segera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memilih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UMKM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diobservasi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ketentuan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koperasi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pinjam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toko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kelontong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rumahan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dagang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usahanya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bongkar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bergerak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perorangan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Usaha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berdiri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Mempunyai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jelas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jobdes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minimal 4 orang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Punya merk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dagang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terdaftar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legal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berupa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SIUP/NIB/IUMK/SERTIF HALAL/BPOM/PIRT/PATEN MERK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Pemilik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kooperatif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terbuka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menerima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kalian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236A1-308A-9CB4-45EB-DFCF0A07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126" y="871263"/>
            <a:ext cx="3007340" cy="2953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982B7-D3DB-4CF5-51D4-6D36E9138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90" y="3539363"/>
            <a:ext cx="2333951" cy="3105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5BE2C-B9F6-7AB7-3500-75D74278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526" y="4171414"/>
            <a:ext cx="3007341" cy="2144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7F1E7-B7DF-2F86-6121-1BE923D63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011" y="1180244"/>
            <a:ext cx="1726782" cy="2242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712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04A1285-9BB8-4D24-BDC4-C49C2D33C862}"/>
              </a:ext>
            </a:extLst>
          </p:cNvPr>
          <p:cNvGrpSpPr/>
          <p:nvPr/>
        </p:nvGrpSpPr>
        <p:grpSpPr>
          <a:xfrm>
            <a:off x="7246710" y="4093801"/>
            <a:ext cx="4538627" cy="1258767"/>
            <a:chOff x="6665542" y="2703436"/>
            <a:chExt cx="4797245" cy="1258767"/>
          </a:xfrm>
          <a:solidFill>
            <a:schemeClr val="tx2"/>
          </a:solidFill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1209D1-D6D2-4A73-B72D-BA783EBA6C35}"/>
                </a:ext>
              </a:extLst>
            </p:cNvPr>
            <p:cNvSpPr txBox="1"/>
            <p:nvPr/>
          </p:nvSpPr>
          <p:spPr>
            <a:xfrm>
              <a:off x="6665542" y="2703436"/>
              <a:ext cx="4777152" cy="92333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5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2B9087-3465-4062-8B6C-3AE83F35A6A8}"/>
                </a:ext>
              </a:extLst>
            </p:cNvPr>
            <p:cNvSpPr txBox="1"/>
            <p:nvPr/>
          </p:nvSpPr>
          <p:spPr>
            <a:xfrm>
              <a:off x="6685691" y="3562093"/>
              <a:ext cx="477709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D" sz="20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Teaching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DC460A-1302-48A5-8229-DBB2E1EBFCDC}"/>
              </a:ext>
            </a:extLst>
          </p:cNvPr>
          <p:cNvSpPr/>
          <p:nvPr/>
        </p:nvSpPr>
        <p:spPr>
          <a:xfrm>
            <a:off x="3574473" y="0"/>
            <a:ext cx="8617527" cy="6856661"/>
          </a:xfrm>
          <a:custGeom>
            <a:avLst/>
            <a:gdLst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0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09091 w 7259782"/>
              <a:gd name="connsiteY3" fmla="*/ 6838188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18327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586182 w 7259782"/>
              <a:gd name="connsiteY3" fmla="*/ 682895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1971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4742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798618 w 7259782"/>
              <a:gd name="connsiteY3" fmla="*/ 6856661 h 6856661"/>
              <a:gd name="connsiteX4" fmla="*/ 0 w 7259782"/>
              <a:gd name="connsiteY4" fmla="*/ 0 h 685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2" h="6856661">
                <a:moveTo>
                  <a:pt x="0" y="0"/>
                </a:moveTo>
                <a:lnTo>
                  <a:pt x="7259782" y="0"/>
                </a:lnTo>
                <a:lnTo>
                  <a:pt x="7259782" y="6856661"/>
                </a:lnTo>
                <a:lnTo>
                  <a:pt x="2798618" y="685666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4608945" y="238001"/>
            <a:ext cx="75830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Pengertian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Etika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Kewirausahaan</a:t>
            </a:r>
            <a:endParaRPr lang="en-ID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13086-557E-4D9D-8C44-646AD8EE131E}"/>
              </a:ext>
            </a:extLst>
          </p:cNvPr>
          <p:cNvSpPr txBox="1"/>
          <p:nvPr/>
        </p:nvSpPr>
        <p:spPr>
          <a:xfrm>
            <a:off x="5248894" y="845334"/>
            <a:ext cx="6681868" cy="553997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/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Etika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kewirausahaan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pedoman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moral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mengatur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perilaku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pengusaha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menjalankan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Etika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landasan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membangun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reputasi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positif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berkelanjutan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Definisi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menurut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ahli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Velasquez (2012)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Etika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membahas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moral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berlaku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dunia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Beauchamp &amp; Bowie (2004)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Etika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berkaitan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kewajiban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moral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dipatuhi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aktivitas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bisnisnya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Suhendar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(2019)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Etika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panduan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menekankan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tanggung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jawab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keadilan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transparansi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58412-7A17-4C5A-5F1B-A3E0F640D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D75550-95CD-F609-F83F-702BB2C6D5F5}"/>
              </a:ext>
            </a:extLst>
          </p:cNvPr>
          <p:cNvSpPr/>
          <p:nvPr/>
        </p:nvSpPr>
        <p:spPr>
          <a:xfrm>
            <a:off x="3574473" y="0"/>
            <a:ext cx="8617527" cy="6856661"/>
          </a:xfrm>
          <a:custGeom>
            <a:avLst/>
            <a:gdLst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0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09091 w 7259782"/>
              <a:gd name="connsiteY3" fmla="*/ 6838188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18327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586182 w 7259782"/>
              <a:gd name="connsiteY3" fmla="*/ 682895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1971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4742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798618 w 7259782"/>
              <a:gd name="connsiteY3" fmla="*/ 6856661 h 6856661"/>
              <a:gd name="connsiteX4" fmla="*/ 0 w 7259782"/>
              <a:gd name="connsiteY4" fmla="*/ 0 h 685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2" h="6856661">
                <a:moveTo>
                  <a:pt x="0" y="0"/>
                </a:moveTo>
                <a:lnTo>
                  <a:pt x="7259782" y="0"/>
                </a:lnTo>
                <a:lnTo>
                  <a:pt x="7259782" y="6856661"/>
                </a:lnTo>
                <a:lnTo>
                  <a:pt x="2798618" y="685666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9C029-4836-8D48-2A33-B38685EBD964}"/>
              </a:ext>
            </a:extLst>
          </p:cNvPr>
          <p:cNvSpPr txBox="1"/>
          <p:nvPr/>
        </p:nvSpPr>
        <p:spPr>
          <a:xfrm>
            <a:off x="4608945" y="238001"/>
            <a:ext cx="75830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Etika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Kewirausahaan</a:t>
            </a:r>
            <a:endParaRPr lang="en-ID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04C0A-3268-F855-CA8F-8FF9C3BEB5F6}"/>
              </a:ext>
            </a:extLst>
          </p:cNvPr>
          <p:cNvSpPr txBox="1"/>
          <p:nvPr/>
        </p:nvSpPr>
        <p:spPr>
          <a:xfrm>
            <a:off x="5830763" y="1227800"/>
            <a:ext cx="6056436" cy="49244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Saling </a:t>
            </a: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Menguntungkan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pihak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dirugikan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kegiatan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Integritas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Moral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Mematuhi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moral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luhur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Kejujuran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Bersikap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jujur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segala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aspek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Tanggung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Jawab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Menanggung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konsekuensi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Komitmen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Berpegang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teguh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janji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Mengutamakan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maksimal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mencapai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keberhasilan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72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8F0D-C0E3-F876-AE9F-AE6D99285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BD17C2-4BA9-08B0-85A3-250DE45D2407}"/>
              </a:ext>
            </a:extLst>
          </p:cNvPr>
          <p:cNvSpPr/>
          <p:nvPr/>
        </p:nvSpPr>
        <p:spPr>
          <a:xfrm>
            <a:off x="3574473" y="0"/>
            <a:ext cx="8617527" cy="6856661"/>
          </a:xfrm>
          <a:custGeom>
            <a:avLst/>
            <a:gdLst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0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09091 w 7259782"/>
              <a:gd name="connsiteY3" fmla="*/ 6838188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18327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586182 w 7259782"/>
              <a:gd name="connsiteY3" fmla="*/ 682895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1971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4742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798618 w 7259782"/>
              <a:gd name="connsiteY3" fmla="*/ 6856661 h 6856661"/>
              <a:gd name="connsiteX4" fmla="*/ 0 w 7259782"/>
              <a:gd name="connsiteY4" fmla="*/ 0 h 685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2" h="6856661">
                <a:moveTo>
                  <a:pt x="0" y="0"/>
                </a:moveTo>
                <a:lnTo>
                  <a:pt x="7259782" y="0"/>
                </a:lnTo>
                <a:lnTo>
                  <a:pt x="7259782" y="6856661"/>
                </a:lnTo>
                <a:lnTo>
                  <a:pt x="2798618" y="685666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36C89-A82F-7E9C-B99B-50E5142C5E59}"/>
              </a:ext>
            </a:extLst>
          </p:cNvPr>
          <p:cNvSpPr txBox="1"/>
          <p:nvPr/>
        </p:nvSpPr>
        <p:spPr>
          <a:xfrm>
            <a:off x="4608945" y="238001"/>
            <a:ext cx="75830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Manfaat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Etika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Kewirausahaan</a:t>
            </a:r>
            <a:endParaRPr lang="en-ID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604C5-D89C-FCF0-2CD6-F2DD762C2269}"/>
              </a:ext>
            </a:extLst>
          </p:cNvPr>
          <p:cNvSpPr txBox="1"/>
          <p:nvPr/>
        </p:nvSpPr>
        <p:spPr>
          <a:xfrm>
            <a:off x="5712031" y="1260972"/>
            <a:ext cx="6222669" cy="33855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Membangun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kepercayaan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keunggulan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kompetitif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mematuhi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hukum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berlaku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Menghindari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hukum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merugikan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reputasi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pembangunan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inklusif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berkelanjutan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439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23CAB-8111-5466-C387-D2E4FAB5A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1074"/>
            <a:ext cx="4953691" cy="5915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FC8FC-F8C8-0788-BA7C-4BA6F3232266}"/>
              </a:ext>
            </a:extLst>
          </p:cNvPr>
          <p:cNvSpPr txBox="1"/>
          <p:nvPr/>
        </p:nvSpPr>
        <p:spPr>
          <a:xfrm>
            <a:off x="3807087" y="5049152"/>
            <a:ext cx="21154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kasus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638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ngenal Prinsip-Prinsip Etika dalam Bisnis_ Belajar dari Kasus Garuda">
            <a:hlinkClick r:id="" action="ppaction://media"/>
            <a:extLst>
              <a:ext uri="{FF2B5EF4-FFF2-40B4-BE49-F238E27FC236}">
                <a16:creationId xmlns:a16="http://schemas.microsoft.com/office/drawing/2014/main" id="{11AE794D-22D4-9464-C8E1-803C70C40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7187" y="794861"/>
            <a:ext cx="9365826" cy="526827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58608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2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fi-FI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 Penerapan Etika Bisnis Kewirausahaan</a:t>
            </a:r>
          </a:p>
        </p:txBody>
      </p:sp>
      <p:sp>
        <p:nvSpPr>
          <p:cNvPr id="23" name="Rectangle 130">
            <a:extLst>
              <a:ext uri="{FF2B5EF4-FFF2-40B4-BE49-F238E27FC236}">
                <a16:creationId xmlns:a16="http://schemas.microsoft.com/office/drawing/2014/main" id="{CDCC8CC5-D802-4D0C-8457-5F58567DED8B}"/>
              </a:ext>
            </a:extLst>
          </p:cNvPr>
          <p:cNvSpPr/>
          <p:nvPr/>
        </p:nvSpPr>
        <p:spPr>
          <a:xfrm>
            <a:off x="5283092" y="5258109"/>
            <a:ext cx="244706" cy="24581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BCA7E75A-82A8-4608-A2DC-D7EDBF00F78A}"/>
              </a:ext>
            </a:extLst>
          </p:cNvPr>
          <p:cNvSpPr/>
          <p:nvPr/>
        </p:nvSpPr>
        <p:spPr>
          <a:xfrm>
            <a:off x="7062092" y="5000064"/>
            <a:ext cx="258465" cy="25804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6613B7D6-A43B-4913-B2DC-CD046155430A}"/>
              </a:ext>
            </a:extLst>
          </p:cNvPr>
          <p:cNvSpPr/>
          <p:nvPr/>
        </p:nvSpPr>
        <p:spPr>
          <a:xfrm>
            <a:off x="7296214" y="3262297"/>
            <a:ext cx="273993" cy="18007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 Same Side Corner Rectangle 36">
            <a:extLst>
              <a:ext uri="{FF2B5EF4-FFF2-40B4-BE49-F238E27FC236}">
                <a16:creationId xmlns:a16="http://schemas.microsoft.com/office/drawing/2014/main" id="{7219653B-1075-42C2-8518-4877EDB4AB02}"/>
              </a:ext>
            </a:extLst>
          </p:cNvPr>
          <p:cNvSpPr>
            <a:spLocks noChangeAspect="1"/>
          </p:cNvSpPr>
          <p:nvPr/>
        </p:nvSpPr>
        <p:spPr>
          <a:xfrm>
            <a:off x="5533812" y="2351770"/>
            <a:ext cx="275302" cy="21765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D57DBAD1-2C3A-45CB-93F5-61264B197267}"/>
              </a:ext>
            </a:extLst>
          </p:cNvPr>
          <p:cNvSpPr>
            <a:spLocks noChangeAspect="1"/>
          </p:cNvSpPr>
          <p:nvPr/>
        </p:nvSpPr>
        <p:spPr>
          <a:xfrm>
            <a:off x="4521008" y="3650337"/>
            <a:ext cx="265503" cy="2677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D2684-B45D-4FA5-F23C-1158BCDB5177}"/>
              </a:ext>
            </a:extLst>
          </p:cNvPr>
          <p:cNvSpPr txBox="1"/>
          <p:nvPr/>
        </p:nvSpPr>
        <p:spPr>
          <a:xfrm>
            <a:off x="795647" y="1723809"/>
            <a:ext cx="1066404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Kelestarian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PT. Unilever Indonesia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menerapkan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 "Green Program" yang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mendukung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keberlanjutan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Menghormati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Hak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Asasi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Manusia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PT. Telkom Indonesia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menjunjung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hak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kebijakan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perlindungan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tenaga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Memprioritaskan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Inovasi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Bertanggung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Jawab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Gojek Indonesia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inovasi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berkelanjutan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yang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ramah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Memperhatikan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Kesejahteraan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PT. Astra International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fasilitas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pendidikan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keluarganya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C9C34-DF6C-9AE4-A277-7AA8DEB8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58E10A-E721-55BA-2DC0-27BC69B80D18}"/>
              </a:ext>
            </a:extLst>
          </p:cNvPr>
          <p:cNvSpPr/>
          <p:nvPr/>
        </p:nvSpPr>
        <p:spPr>
          <a:xfrm>
            <a:off x="3574473" y="0"/>
            <a:ext cx="8617527" cy="6856661"/>
          </a:xfrm>
          <a:custGeom>
            <a:avLst/>
            <a:gdLst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0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09091 w 7259782"/>
              <a:gd name="connsiteY3" fmla="*/ 6838188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18327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586182 w 7259782"/>
              <a:gd name="connsiteY3" fmla="*/ 682895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1971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4742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798618 w 7259782"/>
              <a:gd name="connsiteY3" fmla="*/ 6856661 h 6856661"/>
              <a:gd name="connsiteX4" fmla="*/ 0 w 7259782"/>
              <a:gd name="connsiteY4" fmla="*/ 0 h 685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2" h="6856661">
                <a:moveTo>
                  <a:pt x="0" y="0"/>
                </a:moveTo>
                <a:lnTo>
                  <a:pt x="7259782" y="0"/>
                </a:lnTo>
                <a:lnTo>
                  <a:pt x="7259782" y="6856661"/>
                </a:lnTo>
                <a:lnTo>
                  <a:pt x="2798618" y="685666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6AD2A-1CE4-D941-8A9B-A75C8FDC20B5}"/>
              </a:ext>
            </a:extLst>
          </p:cNvPr>
          <p:cNvSpPr txBox="1"/>
          <p:nvPr/>
        </p:nvSpPr>
        <p:spPr>
          <a:xfrm>
            <a:off x="4608945" y="22558"/>
            <a:ext cx="758305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Mengenai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Dampak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(AMDAL)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0194A-9F75-B665-3D8A-2F3A4B3236BF}"/>
              </a:ext>
            </a:extLst>
          </p:cNvPr>
          <p:cNvSpPr txBox="1"/>
          <p:nvPr/>
        </p:nvSpPr>
        <p:spPr>
          <a:xfrm>
            <a:off x="5640779" y="1146673"/>
            <a:ext cx="6222669" cy="30777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AMDAL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kajian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mengenai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dampak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kegiatan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Pentingnya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AMDAL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perencanaan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keberlanjutan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Peraturan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Pemerintah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22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2021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Penyelenggaraan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Perlindungan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Pengelolaan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Hidup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87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E06B-6DC5-709E-B576-EA6F6B49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5CC7FC-14A4-6D4D-B36E-6DBB9091DC96}"/>
              </a:ext>
            </a:extLst>
          </p:cNvPr>
          <p:cNvSpPr/>
          <p:nvPr/>
        </p:nvSpPr>
        <p:spPr>
          <a:xfrm>
            <a:off x="3574473" y="0"/>
            <a:ext cx="8617527" cy="6856661"/>
          </a:xfrm>
          <a:custGeom>
            <a:avLst/>
            <a:gdLst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0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09091 w 7259782"/>
              <a:gd name="connsiteY3" fmla="*/ 6838188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18327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586182 w 7259782"/>
              <a:gd name="connsiteY3" fmla="*/ 682895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1971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4742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798618 w 7259782"/>
              <a:gd name="connsiteY3" fmla="*/ 6856661 h 6856661"/>
              <a:gd name="connsiteX4" fmla="*/ 0 w 7259782"/>
              <a:gd name="connsiteY4" fmla="*/ 0 h 685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2" h="6856661">
                <a:moveTo>
                  <a:pt x="0" y="0"/>
                </a:moveTo>
                <a:lnTo>
                  <a:pt x="7259782" y="0"/>
                </a:lnTo>
                <a:lnTo>
                  <a:pt x="7259782" y="6856661"/>
                </a:lnTo>
                <a:lnTo>
                  <a:pt x="2798618" y="685666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C462F-4633-395E-E6D8-FD61EA124DD9}"/>
              </a:ext>
            </a:extLst>
          </p:cNvPr>
          <p:cNvSpPr txBox="1"/>
          <p:nvPr/>
        </p:nvSpPr>
        <p:spPr>
          <a:xfrm>
            <a:off x="4608945" y="500344"/>
            <a:ext cx="758305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Larangan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Bahan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Pengawet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Pewarna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Makanan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Sintetik</a:t>
            </a:r>
            <a:r>
              <a:rPr lang="en-ID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Berbahaya</a:t>
            </a:r>
            <a:endParaRPr lang="en-ID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AE2B7-2DEE-E980-FDB9-74FA3A3F3CAA}"/>
              </a:ext>
            </a:extLst>
          </p:cNvPr>
          <p:cNvSpPr txBox="1"/>
          <p:nvPr/>
        </p:nvSpPr>
        <p:spPr>
          <a:xfrm>
            <a:off x="5443831" y="2197223"/>
            <a:ext cx="6222669" cy="24622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Pentingnya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etika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Regulasi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Peraturan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Pengawas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Obat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Makanan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(BPOM)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2019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Bahan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Tambahan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tambahan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pangan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memenuhi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persyaratan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mutu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gizi</a:t>
            </a:r>
            <a:r>
              <a:rPr lang="en-ID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97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1525</Words>
  <Application>Microsoft Office PowerPoint</Application>
  <PresentationFormat>Widescreen</PresentationFormat>
  <Paragraphs>113</Paragraphs>
  <Slides>19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 1E404GA</dc:creator>
  <cp:lastModifiedBy>lukas yulianto</cp:lastModifiedBy>
  <cp:revision>43</cp:revision>
  <dcterms:created xsi:type="dcterms:W3CDTF">2025-02-13T04:22:42Z</dcterms:created>
  <dcterms:modified xsi:type="dcterms:W3CDTF">2025-03-19T15:00:25Z</dcterms:modified>
</cp:coreProperties>
</file>